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61" r:id="rId3"/>
    <p:sldId id="263" r:id="rId4"/>
    <p:sldId id="264" r:id="rId5"/>
    <p:sldId id="265" r:id="rId6"/>
    <p:sldId id="266" r:id="rId7"/>
    <p:sldId id="267" r:id="rId8"/>
    <p:sldId id="257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2645696-CEA4-4B41-AD9E-9369999C9AD0}" type="datetimeFigureOut">
              <a:rPr lang="en-PK" smtClean="0"/>
              <a:t>09/06/2021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29C7695-020A-4DE6-A286-556215525E2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9648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5696-CEA4-4B41-AD9E-9369999C9AD0}" type="datetimeFigureOut">
              <a:rPr lang="en-PK" smtClean="0"/>
              <a:t>09/06/2021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695-020A-4DE6-A286-556215525E2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1165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5696-CEA4-4B41-AD9E-9369999C9AD0}" type="datetimeFigureOut">
              <a:rPr lang="en-PK" smtClean="0"/>
              <a:t>09/06/2021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695-020A-4DE6-A286-556215525E2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76515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5696-CEA4-4B41-AD9E-9369999C9AD0}" type="datetimeFigureOut">
              <a:rPr lang="en-PK" smtClean="0"/>
              <a:t>09/06/2021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695-020A-4DE6-A286-556215525E2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93826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5696-CEA4-4B41-AD9E-9369999C9AD0}" type="datetimeFigureOut">
              <a:rPr lang="en-PK" smtClean="0"/>
              <a:t>09/06/2021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695-020A-4DE6-A286-556215525E2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2856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5696-CEA4-4B41-AD9E-9369999C9AD0}" type="datetimeFigureOut">
              <a:rPr lang="en-PK" smtClean="0"/>
              <a:t>09/06/2021</a:t>
            </a:fld>
            <a:endParaRPr lang="en-P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695-020A-4DE6-A286-556215525E2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60209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5696-CEA4-4B41-AD9E-9369999C9AD0}" type="datetimeFigureOut">
              <a:rPr lang="en-PK" smtClean="0"/>
              <a:t>09/06/2021</a:t>
            </a:fld>
            <a:endParaRPr lang="en-P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P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695-020A-4DE6-A286-556215525E2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907404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2645696-CEA4-4B41-AD9E-9369999C9AD0}" type="datetimeFigureOut">
              <a:rPr lang="en-PK" smtClean="0"/>
              <a:t>09/06/2021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695-020A-4DE6-A286-556215525E2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570065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2645696-CEA4-4B41-AD9E-9369999C9AD0}" type="datetimeFigureOut">
              <a:rPr lang="en-PK" smtClean="0"/>
              <a:t>09/06/2021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695-020A-4DE6-A286-556215525E2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24980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5696-CEA4-4B41-AD9E-9369999C9AD0}" type="datetimeFigureOut">
              <a:rPr lang="en-PK" smtClean="0"/>
              <a:t>09/06/2021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695-020A-4DE6-A286-556215525E2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23686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5696-CEA4-4B41-AD9E-9369999C9AD0}" type="datetimeFigureOut">
              <a:rPr lang="en-PK" smtClean="0"/>
              <a:t>09/06/2021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695-020A-4DE6-A286-556215525E2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64501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5696-CEA4-4B41-AD9E-9369999C9AD0}" type="datetimeFigureOut">
              <a:rPr lang="en-PK" smtClean="0"/>
              <a:t>09/06/2021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695-020A-4DE6-A286-556215525E2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9064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5696-CEA4-4B41-AD9E-9369999C9AD0}" type="datetimeFigureOut">
              <a:rPr lang="en-PK" smtClean="0"/>
              <a:t>09/06/2021</a:t>
            </a:fld>
            <a:endParaRPr lang="en-P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695-020A-4DE6-A286-556215525E2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08209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5696-CEA4-4B41-AD9E-9369999C9AD0}" type="datetimeFigureOut">
              <a:rPr lang="en-PK" smtClean="0"/>
              <a:t>09/06/2021</a:t>
            </a:fld>
            <a:endParaRPr lang="en-P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695-020A-4DE6-A286-556215525E2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89796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5696-CEA4-4B41-AD9E-9369999C9AD0}" type="datetimeFigureOut">
              <a:rPr lang="en-PK" smtClean="0"/>
              <a:t>09/06/2021</a:t>
            </a:fld>
            <a:endParaRPr lang="en-P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695-020A-4DE6-A286-556215525E2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8877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5696-CEA4-4B41-AD9E-9369999C9AD0}" type="datetimeFigureOut">
              <a:rPr lang="en-PK" smtClean="0"/>
              <a:t>09/06/2021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695-020A-4DE6-A286-556215525E2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83670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5696-CEA4-4B41-AD9E-9369999C9AD0}" type="datetimeFigureOut">
              <a:rPr lang="en-PK" smtClean="0"/>
              <a:t>09/06/2021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695-020A-4DE6-A286-556215525E2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87287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2645696-CEA4-4B41-AD9E-9369999C9AD0}" type="datetimeFigureOut">
              <a:rPr lang="en-PK" smtClean="0"/>
              <a:t>09/06/2021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PK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29C7695-020A-4DE6-A286-556215525E2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04505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88231-60EE-4DA7-A47D-D94B53697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55159"/>
            <a:ext cx="8825658" cy="2677648"/>
          </a:xfrm>
        </p:spPr>
        <p:txBody>
          <a:bodyPr>
            <a:normAutofit/>
          </a:bodyPr>
          <a:lstStyle/>
          <a:p>
            <a:r>
              <a:rPr lang="en-US" dirty="0"/>
              <a:t>Responding to </a:t>
            </a:r>
            <a:r>
              <a:rPr lang="en-US" i="1" dirty="0"/>
              <a:t>NOCLAR</a:t>
            </a:r>
            <a:r>
              <a:rPr lang="en-US" dirty="0"/>
              <a:t> </a:t>
            </a:r>
            <a:r>
              <a:rPr lang="en-US" i="1" dirty="0"/>
              <a:t>	</a:t>
            </a:r>
            <a:endParaRPr lang="en-PK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44FA6A-8BA9-4E2A-AF8B-8355106D45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2948569"/>
            <a:ext cx="8825658" cy="861420"/>
          </a:xfrm>
        </p:spPr>
        <p:txBody>
          <a:bodyPr>
            <a:normAutofit/>
          </a:bodyPr>
          <a:lstStyle/>
          <a:p>
            <a:r>
              <a:rPr lang="en-US" sz="2800" dirty="0"/>
              <a:t>Industry perspective</a:t>
            </a:r>
            <a:endParaRPr lang="en-PK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FC4FBC-0894-45A2-A8E4-C551DD82AF29}"/>
              </a:ext>
            </a:extLst>
          </p:cNvPr>
          <p:cNvSpPr txBox="1"/>
          <p:nvPr/>
        </p:nvSpPr>
        <p:spPr>
          <a:xfrm>
            <a:off x="8970583" y="4966143"/>
            <a:ext cx="2285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Webinar by ICAP</a:t>
            </a:r>
          </a:p>
          <a:p>
            <a:r>
              <a:rPr lang="en-US" b="1" dirty="0">
                <a:solidFill>
                  <a:schemeClr val="bg1"/>
                </a:solidFill>
              </a:rPr>
              <a:t>June 10, 2021</a:t>
            </a:r>
            <a:endParaRPr lang="en-PK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15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902DD-FA2B-4A2F-ACEA-470855A8E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/>
          <a:p>
            <a:r>
              <a:rPr lang="en-US" b="1" dirty="0"/>
              <a:t>Framework Objectives – All CAs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8CD36-2E4B-40E0-B351-A59400D32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211984" cy="34163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Arial Black" panose="020B0A04020102020204" pitchFamily="34" charset="0"/>
              </a:rPr>
              <a:t>To comply with the fundamental principles of integrity and professional behavior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Arial Black" panose="020B0A04020102020204" pitchFamily="34" charset="0"/>
              </a:rPr>
              <a:t>By alerting management or those charged with governance it enables them to:</a:t>
            </a:r>
          </a:p>
          <a:p>
            <a:pPr lvl="1">
              <a:spcBef>
                <a:spcPts val="1100"/>
              </a:spcBef>
            </a:pPr>
            <a:r>
              <a:rPr lang="en-US" sz="1800" dirty="0">
                <a:latin typeface="Arial Black" panose="020B0A04020102020204" pitchFamily="34" charset="0"/>
              </a:rPr>
              <a:t>Rectify, remediate or mitigate consequences of the non-compliance </a:t>
            </a:r>
          </a:p>
          <a:p>
            <a:pPr lvl="1">
              <a:spcBef>
                <a:spcPts val="1100"/>
              </a:spcBef>
            </a:pPr>
            <a:r>
              <a:rPr lang="en-US" sz="1800" dirty="0">
                <a:latin typeface="Arial Black" panose="020B0A04020102020204" pitchFamily="34" charset="0"/>
              </a:rPr>
              <a:t>Deter the commission of the non-compliance if not yet occurred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 Black" panose="020B0A04020102020204" pitchFamily="34" charset="0"/>
              </a:rPr>
              <a:t>Take such further action as appropriate in the public interest, including:</a:t>
            </a:r>
          </a:p>
          <a:p>
            <a:pPr marL="881063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rial Black" panose="020B0A04020102020204" pitchFamily="34" charset="0"/>
              </a:rPr>
              <a:t>Disclosing the matter to an appropriate authority even if not required by law </a:t>
            </a:r>
          </a:p>
          <a:p>
            <a:pPr marL="881063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rial Black" panose="020B0A04020102020204" pitchFamily="34" charset="0"/>
              </a:rPr>
              <a:t>Resigning from the employment/engagement relationship</a:t>
            </a:r>
          </a:p>
          <a:p>
            <a:endParaRPr lang="en-PK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29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A40E0-B26A-4EC9-B98D-B3D7D0FC1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Senior CAIB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409AE-ED8D-4820-99FC-1AE3BA8A4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Directors, officers or senior employees with ability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to make decisions about acquisition, deployment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and control of entity’s resources 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Overarching expectations: – </a:t>
            </a:r>
          </a:p>
          <a:p>
            <a:pPr lvl="1"/>
            <a:r>
              <a:rPr lang="en-US" sz="1800" dirty="0">
                <a:latin typeface="Arial Black" panose="020B0A04020102020204" pitchFamily="34" charset="0"/>
              </a:rPr>
              <a:t>Set right tone at the top</a:t>
            </a:r>
          </a:p>
          <a:p>
            <a:pPr lvl="1"/>
            <a:r>
              <a:rPr lang="en-US" sz="1800" dirty="0">
                <a:latin typeface="Arial Black" panose="020B0A04020102020204" pitchFamily="34" charset="0"/>
              </a:rPr>
              <a:t>Establish appropriate framework within entity to </a:t>
            </a:r>
          </a:p>
          <a:p>
            <a:pPr marL="457200" lvl="1" indent="0">
              <a:buNone/>
            </a:pPr>
            <a:r>
              <a:rPr lang="en-US" sz="1800" dirty="0">
                <a:latin typeface="Arial Black" panose="020B0A04020102020204" pitchFamily="34" charset="0"/>
              </a:rPr>
              <a:t>    prevent NOCLAR </a:t>
            </a:r>
            <a:endParaRPr lang="en-PK" sz="1800" dirty="0">
              <a:latin typeface="Arial Black" panose="020B0A04020102020204" pitchFamily="34" charset="0"/>
            </a:endParaRPr>
          </a:p>
        </p:txBody>
      </p:sp>
      <p:pic>
        <p:nvPicPr>
          <p:cNvPr id="1028" name="Picture 4" descr="Page 6 | Proprietary and Copyrighted Information&#10;Who Does It Apply To &amp; Framework Expectations?&#10;Auditors&#10;Non-&#10;auditors&#10;“Se...">
            <a:extLst>
              <a:ext uri="{FF2B5EF4-FFF2-40B4-BE49-F238E27FC236}">
                <a16:creationId xmlns:a16="http://schemas.microsoft.com/office/drawing/2014/main" id="{9ED44193-81FF-461D-B6E3-211243A5E0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64" t="24412" r="2362" b="11041"/>
          <a:stretch/>
        </p:blipFill>
        <p:spPr bwMode="auto">
          <a:xfrm>
            <a:off x="8157688" y="2490952"/>
            <a:ext cx="3984986" cy="304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35BE3FD-27EC-4463-865A-D43D8DE662E0}"/>
              </a:ext>
            </a:extLst>
          </p:cNvPr>
          <p:cNvSpPr/>
          <p:nvPr/>
        </p:nvSpPr>
        <p:spPr>
          <a:xfrm>
            <a:off x="11020097" y="2758966"/>
            <a:ext cx="993227" cy="67003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Senior CAIB</a:t>
            </a:r>
            <a:endParaRPr lang="en-PK" b="1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5D810FD-D0EC-4AA4-BBEC-7F68260F429E}"/>
              </a:ext>
            </a:extLst>
          </p:cNvPr>
          <p:cNvSpPr/>
          <p:nvPr/>
        </p:nvSpPr>
        <p:spPr>
          <a:xfrm>
            <a:off x="9390983" y="4645585"/>
            <a:ext cx="993227" cy="67003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Other CAIB</a:t>
            </a:r>
            <a:endParaRPr lang="en-PK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39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E4C09-5966-4FA0-B43B-C7B7F0E9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Senior CAIBs - Requirements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CF7BA-2004-4BF2-9571-DCE7F468B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Fulfill professional responsibilities </a:t>
            </a:r>
          </a:p>
          <a:p>
            <a:pPr lvl="1"/>
            <a:r>
              <a:rPr lang="en-US" sz="1800" dirty="0">
                <a:latin typeface="Arial Black" panose="020B0A04020102020204" pitchFamily="34" charset="0"/>
              </a:rPr>
              <a:t>Understand and comply with laws and regulations</a:t>
            </a:r>
          </a:p>
          <a:p>
            <a:pPr lvl="1"/>
            <a:r>
              <a:rPr lang="en-US" sz="1800" dirty="0">
                <a:latin typeface="Arial Black" panose="020B0A04020102020204" pitchFamily="34" charset="0"/>
              </a:rPr>
              <a:t>Raise the matter with superior/TCWG</a:t>
            </a:r>
          </a:p>
          <a:p>
            <a:pPr lvl="1"/>
            <a:r>
              <a:rPr lang="en-US" sz="1800" dirty="0">
                <a:latin typeface="Arial Black" panose="020B0A04020102020204" pitchFamily="34" charset="0"/>
              </a:rPr>
              <a:t>Rectify/remediate/mitigate consequences </a:t>
            </a:r>
          </a:p>
          <a:p>
            <a:pPr lvl="1"/>
            <a:r>
              <a:rPr lang="en-US" sz="1800" dirty="0">
                <a:latin typeface="Arial Black" panose="020B0A04020102020204" pitchFamily="34" charset="0"/>
              </a:rPr>
              <a:t>Seek to deter commission of NOCLAR </a:t>
            </a:r>
          </a:p>
          <a:p>
            <a:pPr lvl="1"/>
            <a:r>
              <a:rPr lang="en-US" sz="1800" dirty="0">
                <a:latin typeface="Arial Black" panose="020B0A04020102020204" pitchFamily="34" charset="0"/>
              </a:rPr>
              <a:t>Determine whether to alert external auditor </a:t>
            </a:r>
          </a:p>
          <a:p>
            <a:r>
              <a:rPr lang="en-US" dirty="0">
                <a:latin typeface="Arial Black" panose="020B0A04020102020204" pitchFamily="34" charset="0"/>
              </a:rPr>
              <a:t>Determine if further action needed in public interest, in light or response of superior/TCWG  </a:t>
            </a:r>
          </a:p>
          <a:p>
            <a:pPr lvl="1"/>
            <a:r>
              <a:rPr lang="en-US" sz="1800" dirty="0">
                <a:latin typeface="Arial Black" panose="020B0A04020102020204" pitchFamily="34" charset="0"/>
              </a:rPr>
              <a:t>Nature and extent of further action will depend on various factors </a:t>
            </a:r>
            <a:endParaRPr lang="en-PK" sz="1800" dirty="0">
              <a:latin typeface="Arial Black" panose="020B0A040201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065515-62F6-4F86-9E64-D6BA13ED5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671" y="2557462"/>
            <a:ext cx="3122077" cy="207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217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8831A5D-C0FC-4A0B-95F4-5973E93B6C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76"/>
          <a:stretch/>
        </p:blipFill>
        <p:spPr>
          <a:xfrm>
            <a:off x="7704084" y="2524670"/>
            <a:ext cx="3733800" cy="27725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5E4C09-5966-4FA0-B43B-C7B7F0E9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Senior CAIBs – Determination of Further Action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CF7BA-2004-4BF2-9571-DCE7F468B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Must apply third party test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Courses of further action include: – </a:t>
            </a:r>
          </a:p>
          <a:p>
            <a:pPr lvl="1"/>
            <a:r>
              <a:rPr lang="en-US" sz="1800" dirty="0">
                <a:latin typeface="Arial Black" panose="020B0A04020102020204" pitchFamily="34" charset="0"/>
              </a:rPr>
              <a:t>Inform parent entity if applicable </a:t>
            </a:r>
          </a:p>
          <a:p>
            <a:pPr lvl="1"/>
            <a:r>
              <a:rPr lang="en-US" sz="1800" dirty="0">
                <a:latin typeface="Arial Black" panose="020B0A04020102020204" pitchFamily="34" charset="0"/>
              </a:rPr>
              <a:t>Disclose NOCLAR to appropriate authority </a:t>
            </a:r>
          </a:p>
          <a:p>
            <a:pPr marL="457200" lvl="1" indent="0">
              <a:buNone/>
            </a:pPr>
            <a:r>
              <a:rPr lang="en-US" sz="1800" dirty="0">
                <a:latin typeface="Arial Black" panose="020B0A04020102020204" pitchFamily="34" charset="0"/>
              </a:rPr>
              <a:t>    (even if not required by law or regulation) </a:t>
            </a:r>
          </a:p>
          <a:p>
            <a:pPr lvl="1"/>
            <a:r>
              <a:rPr lang="en-US" sz="1800" dirty="0">
                <a:latin typeface="Arial Black" panose="020B0A04020102020204" pitchFamily="34" charset="0"/>
              </a:rPr>
              <a:t>Resign from employment relationship</a:t>
            </a:r>
            <a:endParaRPr lang="en-PK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188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9555F-EED6-4042-855F-380A6638D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 CAIB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1ADC1-6E5E-477F-AD36-ED772AB3C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Fulfill professional responsibilities </a:t>
            </a:r>
          </a:p>
          <a:p>
            <a:pPr lvl="1"/>
            <a:r>
              <a:rPr lang="en-US" sz="1800" dirty="0">
                <a:latin typeface="Arial Black" panose="020B0A04020102020204" pitchFamily="34" charset="0"/>
              </a:rPr>
              <a:t>Understand and comply with laws and regulations</a:t>
            </a:r>
          </a:p>
          <a:p>
            <a:pPr lvl="1"/>
            <a:r>
              <a:rPr lang="en-US" sz="1800" dirty="0">
                <a:latin typeface="Arial Black" panose="020B0A04020102020204" pitchFamily="34" charset="0"/>
              </a:rPr>
              <a:t>Consult on confidential basis with others in organization or professional body</a:t>
            </a:r>
          </a:p>
          <a:p>
            <a:pPr lvl="1"/>
            <a:r>
              <a:rPr lang="en-US" sz="1800" dirty="0">
                <a:latin typeface="Arial Black" panose="020B0A04020102020204" pitchFamily="34" charset="0"/>
              </a:rPr>
              <a:t>Raise the matter with superior</a:t>
            </a:r>
          </a:p>
          <a:p>
            <a:pPr lvl="1"/>
            <a:r>
              <a:rPr lang="en-US" sz="1800" dirty="0">
                <a:latin typeface="Arial Black" panose="020B0A04020102020204" pitchFamily="34" charset="0"/>
              </a:rPr>
              <a:t>Inform next higher level of authority within organization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Determine if further action needed in public interest, in light or response of superior/TCWG  </a:t>
            </a:r>
          </a:p>
          <a:p>
            <a:pPr lvl="1"/>
            <a:r>
              <a:rPr lang="en-US" dirty="0">
                <a:latin typeface="Arial Black" panose="020B0A04020102020204" pitchFamily="34" charset="0"/>
              </a:rPr>
              <a:t>Disclose NOCLAR to appropriate authority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761137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89B2E-9D70-4825-BD7B-F03799540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Documentation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5C968-1360-4A52-B450-9F6FF585B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259280" cy="3416300"/>
          </a:xfrm>
        </p:spPr>
        <p:txBody>
          <a:bodyPr>
            <a:no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In relation to reporting of NOCLAR, CAs are encouraged to document following matters;</a:t>
            </a:r>
          </a:p>
          <a:p>
            <a:pPr lvl="1"/>
            <a:r>
              <a:rPr lang="en-US" sz="1800" dirty="0">
                <a:latin typeface="Arial Black" panose="020B0A04020102020204" pitchFamily="34" charset="0"/>
              </a:rPr>
              <a:t>The matter</a:t>
            </a:r>
          </a:p>
          <a:p>
            <a:pPr lvl="1"/>
            <a:r>
              <a:rPr lang="en-US" sz="1800" dirty="0">
                <a:latin typeface="Arial Black" panose="020B0A04020102020204" pitchFamily="34" charset="0"/>
              </a:rPr>
              <a:t>The result of discussions with superiors, management and those charged with governance</a:t>
            </a:r>
          </a:p>
          <a:p>
            <a:pPr lvl="1"/>
            <a:r>
              <a:rPr lang="en-US" sz="1800" dirty="0">
                <a:latin typeface="Arial Black" panose="020B0A04020102020204" pitchFamily="34" charset="0"/>
              </a:rPr>
              <a:t>How the accountant’s superiors, management and those charged with governance responded to the matter</a:t>
            </a:r>
          </a:p>
          <a:p>
            <a:pPr lvl="1"/>
            <a:r>
              <a:rPr lang="en-US" sz="1800" dirty="0">
                <a:latin typeface="Arial Black" panose="020B0A04020102020204" pitchFamily="34" charset="0"/>
              </a:rPr>
              <a:t>The course of action the accountant considered, the judgements made and decisions that were taken</a:t>
            </a:r>
          </a:p>
          <a:p>
            <a:pPr lvl="1"/>
            <a:r>
              <a:rPr lang="en-US" sz="1800" dirty="0">
                <a:latin typeface="Arial Black" panose="020B0A04020102020204" pitchFamily="34" charset="0"/>
              </a:rPr>
              <a:t>How responsibility fulfilled related to further action if any.</a:t>
            </a:r>
            <a:endParaRPr lang="en-PK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864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868A-0749-4C63-B383-8EC67E53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Challenges in Responding to NOCLAR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CB1D2-6C4C-4ECC-9BCC-5E08C7E68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9880908" cy="4033783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Same Persons acting as Management and Board of Directors</a:t>
            </a:r>
          </a:p>
          <a:p>
            <a:r>
              <a:rPr lang="en-US" dirty="0">
                <a:latin typeface="Arial Black" panose="020B0A04020102020204" pitchFamily="34" charset="0"/>
              </a:rPr>
              <a:t>Availability of Independent Whistle Blowing Function </a:t>
            </a:r>
          </a:p>
          <a:p>
            <a:r>
              <a:rPr lang="en-US" dirty="0">
                <a:latin typeface="Arial Black" panose="020B0A04020102020204" pitchFamily="34" charset="0"/>
              </a:rPr>
              <a:t>Arranging Professional Opinion from Regulatory or Professional Bodies</a:t>
            </a:r>
          </a:p>
          <a:p>
            <a:r>
              <a:rPr lang="en-US" dirty="0">
                <a:latin typeface="Arial Black" panose="020B0A04020102020204" pitchFamily="34" charset="0"/>
              </a:rPr>
              <a:t>Availability of Legal Counsel </a:t>
            </a:r>
          </a:p>
          <a:p>
            <a:r>
              <a:rPr lang="en-US" dirty="0">
                <a:latin typeface="Arial Black" panose="020B0A04020102020204" pitchFamily="34" charset="0"/>
              </a:rPr>
              <a:t>Exercising Professional Judgement in determining substantial and non-</a:t>
            </a:r>
            <a:r>
              <a:rPr lang="en-US" dirty="0" err="1">
                <a:latin typeface="Arial Black" panose="020B0A04020102020204" pitchFamily="34" charset="0"/>
              </a:rPr>
              <a:t>consequentiual</a:t>
            </a:r>
            <a:r>
              <a:rPr lang="en-US" dirty="0">
                <a:latin typeface="Arial Black" panose="020B0A04020102020204" pitchFamily="34" charset="0"/>
              </a:rPr>
              <a:t> non compliance</a:t>
            </a:r>
          </a:p>
          <a:p>
            <a:r>
              <a:rPr lang="en-US" dirty="0">
                <a:latin typeface="Arial Black" panose="020B0A04020102020204" pitchFamily="34" charset="0"/>
              </a:rPr>
              <a:t>Threat of Termination and to Physical Safety</a:t>
            </a:r>
          </a:p>
          <a:p>
            <a:r>
              <a:rPr lang="en-US" dirty="0">
                <a:latin typeface="Arial Black" panose="020B0A04020102020204" pitchFamily="34" charset="0"/>
              </a:rPr>
              <a:t>Support from Regulators and Professional Bodies on reporting NOCLAR</a:t>
            </a:r>
            <a:endParaRPr lang="en-PK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460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2C815-B711-422C-BAA9-59F596B23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5000" b="1" dirty="0"/>
          </a:p>
          <a:p>
            <a:pPr marL="0" indent="0" algn="ctr">
              <a:buNone/>
            </a:pPr>
            <a:r>
              <a:rPr lang="en-US" sz="5000" b="1" dirty="0"/>
              <a:t>THANK YOU</a:t>
            </a:r>
            <a:endParaRPr lang="en-PK" sz="5000" b="1" dirty="0"/>
          </a:p>
        </p:txBody>
      </p:sp>
    </p:spTree>
    <p:extLst>
      <p:ext uri="{BB962C8B-B14F-4D97-AF65-F5344CB8AC3E}">
        <p14:creationId xmlns:p14="http://schemas.microsoft.com/office/powerpoint/2010/main" val="3197059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359</TotalTime>
  <Words>440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Century Gothic</vt:lpstr>
      <vt:lpstr>Wingdings 3</vt:lpstr>
      <vt:lpstr>Ion Boardroom</vt:lpstr>
      <vt:lpstr>Responding to NOCLAR  </vt:lpstr>
      <vt:lpstr>Framework Objectives – All CAs</vt:lpstr>
      <vt:lpstr>Senior CAIB</vt:lpstr>
      <vt:lpstr>Senior CAIBs - Requirements</vt:lpstr>
      <vt:lpstr>Senior CAIBs – Determination of Further Action</vt:lpstr>
      <vt:lpstr>Other CAIB</vt:lpstr>
      <vt:lpstr>Documentation</vt:lpstr>
      <vt:lpstr>Challenges in Responding to NOCLAR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implementation of NOCLAR  </dc:title>
  <dc:creator>Safwan Khawaja (DH-CAD-FG)</dc:creator>
  <cp:lastModifiedBy>Safwan Khawaja (DH-CAD-FG)</cp:lastModifiedBy>
  <cp:revision>22</cp:revision>
  <dcterms:created xsi:type="dcterms:W3CDTF">2021-06-06T15:35:45Z</dcterms:created>
  <dcterms:modified xsi:type="dcterms:W3CDTF">2021-06-09T05:53:26Z</dcterms:modified>
</cp:coreProperties>
</file>